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3" r:id="rId17"/>
    <p:sldId id="274" r:id="rId18"/>
    <p:sldId id="275" r:id="rId19"/>
    <p:sldId id="276" r:id="rId20"/>
    <p:sldId id="277" r:id="rId21"/>
    <p:sldId id="279" r:id="rId22"/>
    <p:sldId id="278" r:id="rId23"/>
    <p:sldId id="258" r:id="rId24"/>
    <p:sldId id="27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73" autoAdjust="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Găsirea drumului optim și algoritmi de coliziune în contextul animației 3D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o-RO" dirty="0" smtClean="0"/>
              <a:t>Absolvent: Mihalachi Bogdan-Marian</a:t>
            </a:r>
          </a:p>
          <a:p>
            <a:r>
              <a:rPr lang="ro-RO" dirty="0" smtClean="0"/>
              <a:t>Coordonator</a:t>
            </a:r>
            <a:r>
              <a:rPr lang="ro-RO" dirty="0" smtClean="0"/>
              <a:t>: Conf. Dr. Vitcu Anca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3683" y="4311552"/>
            <a:ext cx="4972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400" dirty="0"/>
              <a:t>1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13038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987353" y="560109"/>
                <a:ext cx="8915400" cy="3777622"/>
              </a:xfrm>
            </p:spPr>
            <p:txBody>
              <a:bodyPr>
                <a:noAutofit/>
              </a:bodyPr>
              <a:lstStyle/>
              <a:p>
                <a:pPr>
                  <a:buFont typeface="Wingdings" panose="05000000000000000000" pitchFamily="2" charset="2"/>
                  <a:buChar char="v"/>
                </a:pPr>
                <a:r>
                  <a:rPr lang="ro-RO" sz="2800" dirty="0" smtClean="0"/>
                  <a:t>Testarea coliziunii între cele două paralelipipede are loc atunci când: intervalele care formează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ro-RO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ro-RO" sz="280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ăț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𝑖𝑚𝑒𝑎</m:t>
                            </m:r>
                          </m:e>
                          <m:e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î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ă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ț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𝑖𝑚𝑒𝑎</m:t>
                            </m:r>
                          </m:e>
                          <m:e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𝑎𝑑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â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𝑛𝑐𝑖𝑚𝑒𝑎</m:t>
                            </m:r>
                          </m:e>
                        </m:eqArr>
                      </m:e>
                    </m:d>
                    <m:r>
                      <a:rPr lang="ro-RO" sz="2800" b="0" i="0" smtClean="0">
                        <a:latin typeface="Cambria Math" panose="02040503050406030204" pitchFamily="18" charset="0"/>
                      </a:rPr>
                      <m:t>    </m:t>
                    </m:r>
                    <m:r>
                      <m:rPr>
                        <m:sty m:val="p"/>
                      </m:rPr>
                      <a:rPr lang="ro-RO" sz="2800" b="0" i="0" smtClean="0">
                        <a:latin typeface="Cambria Math" panose="02040503050406030204" pitchFamily="18" charset="0"/>
                      </a:rPr>
                      <m:t>celor</m:t>
                    </m:r>
                    <m:r>
                      <a:rPr lang="ro-RO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ro-RO" sz="2800" b="0" i="0" smtClean="0">
                        <a:latin typeface="Cambria Math" panose="02040503050406030204" pitchFamily="18" charset="0"/>
                      </a:rPr>
                      <m:t>dou</m:t>
                    </m:r>
                    <m:r>
                      <a:rPr lang="ro-RO" sz="2800" b="0" i="0" smtClean="0">
                        <a:latin typeface="Cambria Math" panose="02040503050406030204" pitchFamily="18" charset="0"/>
                      </a:rPr>
                      <m:t>ă </m:t>
                    </m:r>
                    <m:r>
                      <m:rPr>
                        <m:sty m:val="p"/>
                      </m:rPr>
                      <a:rPr lang="ro-RO" sz="2800" b="0" i="0" smtClean="0">
                        <a:latin typeface="Cambria Math" panose="02040503050406030204" pitchFamily="18" charset="0"/>
                      </a:rPr>
                      <m:t>obiecte</m:t>
                    </m:r>
                    <m:r>
                      <a:rPr lang="ro-RO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ro-RO" sz="2800" b="0" i="0" smtClean="0">
                        <a:latin typeface="Cambria Math" panose="02040503050406030204" pitchFamily="18" charset="0"/>
                      </a:rPr>
                      <m:t>se</m:t>
                    </m:r>
                    <m:r>
                      <a:rPr lang="ro-RO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ro-RO" sz="2800" b="0" i="0" smtClean="0">
                        <a:latin typeface="Cambria Math" panose="02040503050406030204" pitchFamily="18" charset="0"/>
                      </a:rPr>
                      <m:t>suprapun</m:t>
                    </m:r>
                  </m:oMath>
                </a14:m>
                <a:endParaRPr lang="ro-RO" sz="2800" dirty="0" smtClean="0">
                  <a:latin typeface="+mj-lt"/>
                </a:endParaRPr>
              </a:p>
              <a:p>
                <a:pPr>
                  <a:buFont typeface="Wingdings" panose="05000000000000000000" pitchFamily="2" charset="2"/>
                  <a:buChar char="v"/>
                </a:pPr>
                <a:r>
                  <a:rPr lang="ro-RO" sz="2800" dirty="0" smtClean="0"/>
                  <a:t>Extindem coliziunea la „coliziune la distanță” sau proximitate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87353" y="560109"/>
                <a:ext cx="8915400" cy="3777622"/>
              </a:xfrm>
              <a:blipFill rotWithShape="0">
                <a:blip r:embed="rId2"/>
                <a:stretch>
                  <a:fillRect l="-1162" t="-1774" r="-22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293298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10</a:t>
            </a:r>
            <a:endParaRPr 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552091" y="4408098"/>
            <a:ext cx="11386868" cy="1938992"/>
          </a:xfrm>
          <a:prstGeom prst="rect">
            <a:avLst/>
          </a:prstGeom>
          <a:ln>
            <a:solidFill>
              <a:srgbClr val="00B050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rangeIntersect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(rightTopFront1[0] + direction * xDistance,</a:t>
            </a:r>
          </a:p>
          <a:p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		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rightTopFront1[0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 + direction * xDistance –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width1,              </a:t>
            </a:r>
          </a:p>
          <a:p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		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rightTopFront2[0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</a:p>
          <a:p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		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rightTopFront2[0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 - direction * width2)</a:t>
            </a:r>
          </a:p>
        </p:txBody>
      </p:sp>
    </p:spTree>
    <p:extLst>
      <p:ext uri="{BB962C8B-B14F-4D97-AF65-F5344CB8AC3E}">
        <p14:creationId xmlns:p14="http://schemas.microsoft.com/office/powerpoint/2010/main" val="409506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0552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11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52" y="1331996"/>
            <a:ext cx="11688462" cy="521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332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8110" y="624110"/>
            <a:ext cx="8915400" cy="229282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Condiții ce trebuie satisfăcute pentru ca primul paralelipiped să poată sări peste cel de-al doilea:</a:t>
            </a:r>
          </a:p>
          <a:p>
            <a:pPr lvl="1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400" dirty="0" smtClean="0"/>
              <a:t>Primul paralelipiped să se găsească la o distanță rezonabilă față de al doilea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6045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12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968110" y="3120802"/>
            <a:ext cx="8755207" cy="3416320"/>
          </a:xfrm>
          <a:prstGeom prst="rect">
            <a:avLst/>
          </a:prstGeom>
          <a:ln>
            <a:solidFill>
              <a:srgbClr val="00B050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boxesCollisionNoRotations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(box1, box2, </a:t>
            </a:r>
            <a:endParaRPr lang="ro-RO" sz="2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superiorLimit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if axis == </a:t>
            </a:r>
            <a:r>
              <a:rPr lang="en-US" sz="2400" i="1" dirty="0">
                <a:latin typeface="Courier New" panose="02070309020205020404" pitchFamily="49" charset="0"/>
                <a:cs typeface="Courier New" panose="02070309020205020404" pitchFamily="49" charset="0"/>
              </a:rPr>
              <a:t>"X"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else 0, </a:t>
            </a:r>
            <a:endParaRPr lang="ro-RO" sz="2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superiorLimit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axis == </a:t>
            </a:r>
            <a:r>
              <a:rPr lang="en-US" sz="2400" i="1" dirty="0">
                <a:latin typeface="Courier New" panose="02070309020205020404" pitchFamily="49" charset="0"/>
                <a:cs typeface="Courier New" panose="02070309020205020404" pitchFamily="49" charset="0"/>
              </a:rPr>
              <a:t>"Z"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else 0, </a:t>
            </a:r>
            <a:endParaRPr lang="ro-RO" sz="2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and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endParaRPr lang="ro-RO" sz="2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not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boxesCollisionNoRotations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(box1, box2, </a:t>
            </a:r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inferiorLimit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axis == </a:t>
            </a:r>
            <a:r>
              <a:rPr lang="en-US" sz="2400" i="1" dirty="0">
                <a:latin typeface="Courier New" panose="02070309020205020404" pitchFamily="49" charset="0"/>
                <a:cs typeface="Courier New" panose="02070309020205020404" pitchFamily="49" charset="0"/>
              </a:rPr>
              <a:t>"X"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else 0, </a:t>
            </a:r>
            <a:endParaRPr lang="ro-RO" sz="2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o-RO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inferiorLimit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if axis == </a:t>
            </a:r>
            <a:r>
              <a:rPr lang="en-US" sz="2400" i="1" dirty="0">
                <a:latin typeface="Courier New" panose="02070309020205020404" pitchFamily="49" charset="0"/>
                <a:cs typeface="Courier New" panose="02070309020205020404" pitchFamily="49" charset="0"/>
              </a:rPr>
              <a:t>"Z"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else 0, </a:t>
            </a:r>
            <a:endParaRPr lang="ro-RO" sz="24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o-RO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direction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and \</a:t>
            </a:r>
          </a:p>
        </p:txBody>
      </p:sp>
    </p:spTree>
    <p:extLst>
      <p:ext uri="{BB962C8B-B14F-4D97-AF65-F5344CB8AC3E}">
        <p14:creationId xmlns:p14="http://schemas.microsoft.com/office/powerpoint/2010/main" val="332177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4711" y="624110"/>
            <a:ext cx="8915400" cy="1023535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v"/>
            </a:pPr>
            <a:r>
              <a:rPr lang="ro-RO" sz="2400" dirty="0" smtClean="0"/>
              <a:t>Diferența dintre înălțimea primului obiect și înălțimea celui de-al doilea să fie mai mare decât o limită dată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4671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13</a:t>
            </a:r>
            <a:endParaRPr lang="en-US" sz="4000" dirty="0"/>
          </a:p>
        </p:txBody>
      </p:sp>
      <p:sp>
        <p:nvSpPr>
          <p:cNvPr id="7" name="Rectangle 6"/>
          <p:cNvSpPr/>
          <p:nvPr/>
        </p:nvSpPr>
        <p:spPr>
          <a:xfrm>
            <a:off x="2671135" y="1968259"/>
            <a:ext cx="7986430" cy="830997"/>
          </a:xfrm>
          <a:prstGeom prst="rect">
            <a:avLst/>
          </a:prstGeom>
          <a:ln>
            <a:solidFill>
              <a:srgbClr val="00B050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ea typeface="Calibri" panose="020F0502020204030204" pitchFamily="34" charset="0"/>
              </a:rPr>
              <a:t>rightTopFront1[1] - rightTopFront2[1] &gt;= maxHeightSafeToJumpOver and \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174521" y="4844830"/>
            <a:ext cx="6083717" cy="461665"/>
          </a:xfrm>
          <a:prstGeom prst="rect">
            <a:avLst/>
          </a:prstGeom>
          <a:ln>
            <a:solidFill>
              <a:srgbClr val="00B050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width2 &lt;= maxWidthSafeToJumpOver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44711" y="3589702"/>
            <a:ext cx="9639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Clr>
                <a:schemeClr val="accent1"/>
              </a:buClr>
              <a:buFont typeface="Wingdings" panose="05000000000000000000" pitchFamily="2" charset="2"/>
              <a:buChar char="v"/>
            </a:pPr>
            <a:r>
              <a:rPr lang="ro-RO" sz="2400" dirty="0" smtClean="0"/>
              <a:t>Lățimea celui de-al doilea obiect să fie mai mică decât o limită precizată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078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8792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14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860" y="0"/>
            <a:ext cx="9233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9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6046" y="621102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15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113" y="0"/>
            <a:ext cx="9215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Generarea aleatoare de grafuri orientate și aciclice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Stabilirea unui număr aleator de vârfuri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Generarea unui număr aleator de muchii atâta timp cât prin adăugarea unei noi muchii nu se formează cicluri în graf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Normalizarea listei de muchii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Scrierea informațiilor generate într-un fișier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284671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16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29927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Găsirea drumului de cost maxim în graful generat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5638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o-RO" sz="2400" dirty="0" smtClean="0"/>
              <a:t>Sortarea topologică a grafului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84671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17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212" y="2805164"/>
            <a:ext cx="10058400" cy="363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8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794294" y="690113"/>
                <a:ext cx="9710318" cy="5221109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v"/>
                </a:pPr>
                <a:r>
                  <a:rPr lang="ro-RO" sz="2800" dirty="0" smtClean="0"/>
                  <a:t>Algoritm de programare dinamică</a:t>
                </a:r>
              </a:p>
              <a:p>
                <a:pPr lvl="1">
                  <a:buClr>
                    <a:srgbClr val="00B050"/>
                  </a:buClr>
                  <a:buFont typeface="Wingdings" panose="05000000000000000000" pitchFamily="2" charset="2"/>
                  <a:buChar char="Ø"/>
                </a:pPr>
                <a:r>
                  <a:rPr lang="ro-RO" sz="2400" dirty="0" smtClean="0"/>
                  <a:t>Având nodurile ordonate de la sursă la destinație, la fiecare pas se determină costul maxim al drumului de la nodul sursă la nodul curent</a:t>
                </a:r>
              </a:p>
              <a:p>
                <a:pPr lvl="1">
                  <a:buClr>
                    <a:srgbClr val="00B050"/>
                  </a:buClr>
                  <a:buFont typeface="Wingdings" panose="05000000000000000000" pitchFamily="2" charset="2"/>
                  <a:buChar char="Ø"/>
                </a:pPr>
                <a:r>
                  <a:rPr lang="ro-RO" sz="2400" dirty="0" smtClean="0"/>
                  <a:t>Se reține și predecesorul care aduce costul maxim pentru a putea ulterior reconstitui drumul</a:t>
                </a:r>
              </a:p>
              <a:p>
                <a:pPr lvl="1">
                  <a:buClr>
                    <a:srgbClr val="00B050"/>
                  </a:buClr>
                  <a:buFont typeface="Wingdings" panose="05000000000000000000" pitchFamily="2" charset="2"/>
                  <a:buChar char="Ø"/>
                </a:pPr>
                <a:r>
                  <a:rPr lang="ro-RO" sz="2400" dirty="0" smtClean="0"/>
                  <a:t>Costul drumului de la nodul sursă la un nod v din graf se calculează după formula:</a:t>
                </a:r>
                <a:endParaRPr lang="ro-RO" sz="2400" dirty="0"/>
              </a:p>
              <a:p>
                <a:pPr marL="457200" lvl="1" indent="0">
                  <a:buNone/>
                </a:pPr>
                <a:r>
                  <a:rPr lang="ro-RO" sz="2400" b="0" dirty="0" smtClean="0"/>
                  <a:t>         </a:t>
                </a:r>
              </a:p>
              <a:p>
                <a:pPr marL="457200" lvl="1" indent="0">
                  <a:buNone/>
                </a:pPr>
                <a:r>
                  <a:rPr lang="ro-RO" sz="2400" dirty="0"/>
                  <a:t> </a:t>
                </a:r>
                <a:r>
                  <a:rPr lang="ro-RO" sz="2400" dirty="0" smtClean="0"/>
                  <a:t>         </a:t>
                </a:r>
                <a14:m>
                  <m:oMath xmlns:m="http://schemas.openxmlformats.org/officeDocument/2006/math"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ro-RO" sz="28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ro-RO" sz="2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ro-RO" sz="2800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 ∈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𝑃𝑟𝑒𝑑𝑒𝑐𝑒𝑠𝑜𝑟𝑖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lim>
                        </m:limLow>
                      </m:fName>
                      <m:e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d>
                          <m:dPr>
                            <m:ctrlP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</m:d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𝑤𝑒𝑖𝑔h𝑡</m:t>
                        </m:r>
                        <m:d>
                          <m:dPr>
                            <m:ctrlP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ro-RO" sz="28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  <m:r>
                          <a:rPr lang="ro-RO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94294" y="690113"/>
                <a:ext cx="9710318" cy="5221109"/>
              </a:xfrm>
              <a:blipFill rotWithShape="0">
                <a:blip r:embed="rId2"/>
                <a:stretch>
                  <a:fillRect l="-1067" t="-1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284671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18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86077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Desenarea grafului în Maya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93298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19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437" y="1331996"/>
            <a:ext cx="10058400" cy="540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4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Cuprins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ro-RO" dirty="0" smtClean="0"/>
              <a:t>Obiectivul </a:t>
            </a:r>
            <a:r>
              <a:rPr lang="ro-RO" dirty="0" smtClean="0"/>
              <a:t>aplicației</a:t>
            </a:r>
            <a:r>
              <a:rPr lang="ro-RO" dirty="0" smtClean="0"/>
              <a:t>........................................................................................3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o-RO" dirty="0" smtClean="0"/>
              <a:t>Descrierea aplicației.......................................................................................4</a:t>
            </a:r>
            <a:endParaRPr lang="ro-RO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ro-RO" dirty="0" smtClean="0"/>
              <a:t>Animațiile 3D</a:t>
            </a:r>
            <a:r>
              <a:rPr lang="ro-RO" dirty="0" smtClean="0"/>
              <a:t>..............................................................................................................4</a:t>
            </a:r>
            <a:endParaRPr lang="ro-RO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ro-RO" dirty="0" smtClean="0"/>
              <a:t>Detecția coliziunii</a:t>
            </a:r>
            <a:r>
              <a:rPr lang="ro-RO" dirty="0" smtClean="0"/>
              <a:t>......................................................................................................8</a:t>
            </a:r>
            <a:endParaRPr lang="ro-RO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ro-RO" dirty="0" smtClean="0"/>
              <a:t>Generarea aleatoare de grafuri orientate și aciclice</a:t>
            </a:r>
            <a:r>
              <a:rPr lang="ro-RO" dirty="0" smtClean="0"/>
              <a:t>........................................16</a:t>
            </a:r>
            <a:endParaRPr lang="ro-RO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ro-RO" dirty="0"/>
              <a:t>Găsirea drumului de cost maxim în graful </a:t>
            </a:r>
            <a:r>
              <a:rPr lang="ro-RO" dirty="0" smtClean="0"/>
              <a:t>generat</a:t>
            </a:r>
            <a:r>
              <a:rPr lang="ro-RO" dirty="0" smtClean="0"/>
              <a:t>.............................................17</a:t>
            </a:r>
            <a:endParaRPr lang="ro-RO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ro-RO" dirty="0"/>
              <a:t>Desenarea grafului în </a:t>
            </a:r>
            <a:r>
              <a:rPr lang="ro-RO" dirty="0" smtClean="0"/>
              <a:t>Maya</a:t>
            </a:r>
            <a:r>
              <a:rPr lang="ro-RO" dirty="0" smtClean="0"/>
              <a:t>....................................................................................19</a:t>
            </a:r>
            <a:endParaRPr lang="ro-RO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ro-RO" dirty="0"/>
              <a:t>Parcurgerea drumului în combinație cu algoritmii de </a:t>
            </a:r>
            <a:r>
              <a:rPr lang="ro-RO" dirty="0" smtClean="0"/>
              <a:t>coliziune</a:t>
            </a:r>
            <a:r>
              <a:rPr lang="ro-RO" dirty="0" smtClean="0"/>
              <a:t>........................20</a:t>
            </a:r>
            <a:endParaRPr lang="ro-RO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ro-RO" dirty="0" smtClean="0"/>
              <a:t>Concluzii...........................................................................................................23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1482" y="624110"/>
            <a:ext cx="5460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4000" dirty="0" smtClean="0"/>
              <a:t>2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233828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Parcurgerea drumului în combinație cu algoritmii de coliziune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Pe baza drumului optim obținut prin aplicarea algoritmului de programare dinamică și a rezultatelor oferite de algoritmii de coliziune, se formează acum animația 3D prin care căluțul parcurge drumul cu cele mai multe obstacole și le evită pe masură ce i se ivesc pe traseu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327804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20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13796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4580" y="624110"/>
            <a:ext cx="8915400" cy="582241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o-RO" sz="2400" dirty="0" smtClean="0"/>
              <a:t>Formarea animației de deplasare a căluțului de-a lungul drumului optim</a:t>
            </a:r>
          </a:p>
          <a:p>
            <a:pPr lvl="1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000" dirty="0" smtClean="0"/>
              <a:t>Translații pe axele X și/sau Z</a:t>
            </a:r>
          </a:p>
          <a:p>
            <a:pPr lvl="1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000" dirty="0" smtClean="0"/>
              <a:t>Rotații în jurul axei Y la intersecția între două segmente ale unei linii poligonale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o-RO" sz="2400" dirty="0" smtClean="0"/>
              <a:t>Utilizarea algoritmilor de coliziune pentru crearea animațiilor de săritură sau ocolire a piedicilor de pe traseu</a:t>
            </a:r>
          </a:p>
          <a:p>
            <a:pPr lvl="1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000" dirty="0" smtClean="0"/>
              <a:t>Parcurgerea frame-urilor în ordine</a:t>
            </a:r>
          </a:p>
          <a:p>
            <a:pPr lvl="1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000" dirty="0" smtClean="0"/>
              <a:t>Iterarea prin lista de obstacole</a:t>
            </a:r>
          </a:p>
          <a:p>
            <a:pPr lvl="1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000" dirty="0" smtClean="0"/>
              <a:t>Verificarea îndeplinirii condițiilor necesare realizării unei sărituri fără impact</a:t>
            </a:r>
          </a:p>
          <a:p>
            <a:pPr lvl="1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000" dirty="0" smtClean="0"/>
              <a:t>Inserarea animației de săritură sau a animației de ocolire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0551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21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07965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0551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22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382" y="624110"/>
            <a:ext cx="9670618" cy="554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22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Concluzii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ro-RO" sz="3200" dirty="0" smtClean="0"/>
              <a:t>Utilizări ale aplicației: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2800" dirty="0" smtClean="0"/>
              <a:t>Suport pentru partea de învățare a algoritmilor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2800" dirty="0" smtClean="0"/>
              <a:t>Industria jocurilor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2800" dirty="0" smtClean="0"/>
              <a:t>Desene animate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7419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23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11442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6080" y="1326378"/>
            <a:ext cx="8915400" cy="528711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o-RO" sz="3200" dirty="0" smtClean="0"/>
              <a:t>Posibile direcții viitoare de dezvoltare: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2800" dirty="0"/>
              <a:t>E</a:t>
            </a:r>
            <a:r>
              <a:rPr lang="ro-RO" sz="2800" dirty="0" smtClean="0"/>
              <a:t>xtinderea aplicației prin introducerea mai multor tipuri de animale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2800" dirty="0" smtClean="0"/>
              <a:t>Utilizarea învățării automate pentru evitarea obstacolelor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ro-RO" sz="2800" dirty="0" smtClean="0"/>
              <a:t>Formarea condiției de optimalitate a drumului parcurs din mai multe criterii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01924" y="624110"/>
            <a:ext cx="7521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4000" dirty="0" smtClean="0"/>
              <a:t>24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96302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337608"/>
            <a:ext cx="8911687" cy="179599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Obiectiv</a:t>
            </a:r>
            <a:r>
              <a:rPr lang="ro-RO" dirty="0" smtClean="0"/>
              <a:t>ul</a:t>
            </a:r>
            <a:r>
              <a:rPr lang="en-US" dirty="0" smtClean="0"/>
              <a:t> </a:t>
            </a:r>
            <a:r>
              <a:rPr lang="en-US" dirty="0" err="1" smtClean="0"/>
              <a:t>aplica</a:t>
            </a:r>
            <a:r>
              <a:rPr lang="ro-RO" dirty="0" smtClean="0"/>
              <a:t>ției: reprezentarea vizuală a unui algoritm de parcurgere a grafurilor prin intermediul unei animații 3D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Generarea unui traseu aleator care să aibă la bază o structură de graf orientat și aciclic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Modelarea și animarea unui căluț astfel încât acesta să meargă, alerge și sară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Parcurgea drumului optim de către căluț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Recunoașterea obstacolelor plasate pe traseu și evitarea acestora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31321" y="624110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3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0614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0629" y="337608"/>
            <a:ext cx="8911687" cy="1280890"/>
          </a:xfrm>
        </p:spPr>
        <p:txBody>
          <a:bodyPr/>
          <a:lstStyle/>
          <a:p>
            <a:r>
              <a:rPr lang="ro-RO" dirty="0" smtClean="0"/>
              <a:t>Descrierea aplicației</a:t>
            </a:r>
            <a:br>
              <a:rPr lang="ro-RO" dirty="0" smtClean="0"/>
            </a:br>
            <a:r>
              <a:rPr lang="ro-RO" sz="3200" dirty="0" smtClean="0"/>
              <a:t>Animațiile </a:t>
            </a:r>
            <a:r>
              <a:rPr lang="ro-RO" sz="3200" dirty="0" smtClean="0"/>
              <a:t>3D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267" y="1612392"/>
            <a:ext cx="3148452" cy="163372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o-RO" sz="3200" dirty="0" smtClean="0"/>
              <a:t>Etape </a:t>
            </a:r>
            <a:r>
              <a:rPr lang="ro-RO" sz="3200" dirty="0" smtClean="0"/>
              <a:t>în realizarea animațiilor: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4068" y="624110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4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833" y="1905000"/>
            <a:ext cx="7802558" cy="46763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35014" y="5334518"/>
            <a:ext cx="2595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800" dirty="0" smtClean="0"/>
              <a:t>Modelarea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9648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4146" y="5337490"/>
            <a:ext cx="2970766" cy="861790"/>
          </a:xfrm>
        </p:spPr>
        <p:txBody>
          <a:bodyPr>
            <a:noAutofit/>
          </a:bodyPr>
          <a:lstStyle/>
          <a:p>
            <a:pPr lvl="1">
              <a:buFont typeface="Wingdings" panose="05000000000000000000" pitchFamily="2" charset="2"/>
              <a:buChar char="v"/>
            </a:pPr>
            <a:r>
              <a:rPr lang="ro-RO" sz="2800" dirty="0"/>
              <a:t>T</a:t>
            </a:r>
            <a:r>
              <a:rPr lang="ro-RO" sz="2800" dirty="0" smtClean="0"/>
              <a:t>exturarea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39947" y="624110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5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278" y="377932"/>
            <a:ext cx="6088908" cy="611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4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227475"/>
            <a:ext cx="2728973" cy="791452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v"/>
            </a:pPr>
            <a:r>
              <a:rPr lang="ro-RO" sz="2800" dirty="0"/>
              <a:t>R</a:t>
            </a:r>
            <a:r>
              <a:rPr lang="ro-RO" sz="2800" dirty="0" smtClean="0"/>
              <a:t>igging-ul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14068" y="624110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6</a:t>
            </a:r>
            <a:endParaRPr lang="en-U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920" y="719642"/>
            <a:ext cx="8403695" cy="534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4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6808" y="676720"/>
            <a:ext cx="6436448" cy="655276"/>
          </a:xfrm>
        </p:spPr>
        <p:txBody>
          <a:bodyPr>
            <a:noAutofit/>
          </a:bodyPr>
          <a:lstStyle/>
          <a:p>
            <a:pPr lvl="1">
              <a:buFont typeface="Wingdings" panose="05000000000000000000" pitchFamily="2" charset="2"/>
              <a:buChar char="v"/>
            </a:pPr>
            <a:r>
              <a:rPr lang="ro-RO" sz="2800" dirty="0" smtClean="0"/>
              <a:t>Realizarea animației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624110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7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44826" y="1473232"/>
            <a:ext cx="85290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400" dirty="0" smtClean="0"/>
              <a:t>Frame </a:t>
            </a:r>
            <a:r>
              <a:rPr lang="ro-RO" sz="2400" dirty="0" smtClean="0"/>
              <a:t>(cadru) = </a:t>
            </a:r>
            <a:r>
              <a:rPr lang="ro-RO" sz="2400" dirty="0" smtClean="0"/>
              <a:t>moment de timp în care translațiile, rotațiile și scalările unui obiect au anumite valori setate</a:t>
            </a:r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Ø"/>
            </a:pPr>
            <a:endParaRPr lang="ro-RO" sz="2400" dirty="0" smtClean="0"/>
          </a:p>
          <a:p>
            <a:pPr marL="285750" indent="-285750">
              <a:buClr>
                <a:srgbClr val="00B050"/>
              </a:buClr>
              <a:buFont typeface="Wingdings" panose="05000000000000000000" pitchFamily="2" charset="2"/>
              <a:buChar char="Ø"/>
            </a:pPr>
            <a:r>
              <a:rPr lang="ro-RO" sz="2400" dirty="0" smtClean="0"/>
              <a:t>Setarea valorilor atributelor unui obiect în cadrul frame-urilor succesive se face cu ajutorul comenzii </a:t>
            </a:r>
            <a:r>
              <a:rPr lang="ro-RO" sz="2400" i="1" dirty="0" smtClean="0"/>
              <a:t>cmds.setKeyframe</a:t>
            </a:r>
            <a:r>
              <a:rPr lang="ro-RO" sz="2400" dirty="0" smtClean="0"/>
              <a:t>: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270738" y="4286726"/>
            <a:ext cx="10277212" cy="1938992"/>
          </a:xfrm>
          <a:prstGeom prst="rect">
            <a:avLst/>
          </a:prstGeom>
          <a:ln>
            <a:solidFill>
              <a:srgbClr val="00B050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cmds.setKeyframe(</a:t>
            </a:r>
            <a:r>
              <a:rPr lang="ro-RO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'.translateX'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value=</a:t>
            </a:r>
            <a:r>
              <a:rPr lang="ro-RO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firstXTranslation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time=frame, inTangentType=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"linear"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outTangentType=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"linear</a:t>
            </a:r>
            <a:r>
              <a:rPr lang="en-US" sz="2000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ro-RO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cmds.setKeyframe(</a:t>
            </a:r>
            <a:r>
              <a:rPr lang="ro-RO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'.</a:t>
            </a:r>
            <a:r>
              <a:rPr lang="en-US" sz="2000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translate</a:t>
            </a:r>
            <a:r>
              <a:rPr lang="ro-RO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sz="2000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value=</a:t>
            </a:r>
            <a:r>
              <a:rPr lang="ro-RO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secondXTranslation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time=</a:t>
            </a:r>
            <a:r>
              <a:rPr lang="ro-RO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ro-RO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rame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inTangentType=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"linear"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outTangentType=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"linear"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157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Detecția coliziunii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Se cere să se verifice dacă două obiecte (în cazul nostru un căluț și diverse obstacole) se află sau nu în coliziune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o-RO" sz="2800" dirty="0" smtClean="0"/>
              <a:t>Practic, va fi testată coliziunea între </a:t>
            </a:r>
            <a:r>
              <a:rPr lang="ro-RO" sz="2800" i="1" dirty="0" smtClean="0"/>
              <a:t>bounding box-urile</a:t>
            </a:r>
            <a:r>
              <a:rPr lang="ro-RO" sz="2800" dirty="0" smtClean="0"/>
              <a:t> obiectelor – paralelipipede dreptunghice ce </a:t>
            </a:r>
            <a:r>
              <a:rPr lang="ro-RO" sz="2800" dirty="0" smtClean="0"/>
              <a:t>încadrează </a:t>
            </a:r>
            <a:r>
              <a:rPr lang="ro-RO" sz="2800" dirty="0" smtClean="0"/>
              <a:t>în mod optim obiectele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14068" y="624110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8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7784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2695" y="624110"/>
            <a:ext cx="4683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9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863306" y="4140683"/>
            <a:ext cx="10058400" cy="1384995"/>
          </a:xfrm>
          <a:prstGeom prst="rect">
            <a:avLst/>
          </a:prstGeom>
          <a:ln>
            <a:solidFill>
              <a:srgbClr val="00B050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2800" b="1" dirty="0">
                <a:latin typeface="Courier New" panose="02070309020205020404" pitchFamily="49" charset="0"/>
                <a:cs typeface="Courier New" panose="02070309020205020404" pitchFamily="49" charset="0"/>
              </a:rPr>
              <a:t>rangeIntersect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(min1, max1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min2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, max2):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max(min1, max1) &gt;= min(min2, max2) </a:t>
            </a:r>
            <a:endParaRPr lang="ro-RO" sz="2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o-RO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sz="2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and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min(min1, max1) &lt;= max(min2, max2)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87555" y="2247046"/>
            <a:ext cx="85424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Wingdings" panose="05000000000000000000" pitchFamily="2" charset="2"/>
              <a:buChar char="v"/>
            </a:pPr>
            <a:r>
              <a:rPr lang="ro-RO" sz="3200" dirty="0" smtClean="0"/>
              <a:t>Testarea suprapunerii a două intervale numerice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7303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457</TotalTime>
  <Words>720</Words>
  <Application>Microsoft Office PowerPoint</Application>
  <PresentationFormat>Widescreen</PresentationFormat>
  <Paragraphs>114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Cambria Math</vt:lpstr>
      <vt:lpstr>Century Gothic</vt:lpstr>
      <vt:lpstr>Courier New</vt:lpstr>
      <vt:lpstr>Wingdings</vt:lpstr>
      <vt:lpstr>Wingdings 3</vt:lpstr>
      <vt:lpstr>Wisp</vt:lpstr>
      <vt:lpstr>Găsirea drumului optim și algoritmi de coliziune în contextul animației 3D</vt:lpstr>
      <vt:lpstr>Cuprins</vt:lpstr>
      <vt:lpstr>Obiectivul aplicației: reprezentarea vizuală a unui algoritm de parcurgere a grafurilor prin intermediul unei animații 3D</vt:lpstr>
      <vt:lpstr>Descrierea aplicației Animațiile 3D</vt:lpstr>
      <vt:lpstr>PowerPoint Presentation</vt:lpstr>
      <vt:lpstr>PowerPoint Presentation</vt:lpstr>
      <vt:lpstr>PowerPoint Presentation</vt:lpstr>
      <vt:lpstr>Detecția coliziunii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Generarea aleatoare de grafuri orientate și aciclice</vt:lpstr>
      <vt:lpstr>Găsirea drumului de cost maxim în graful generat</vt:lpstr>
      <vt:lpstr>PowerPoint Presentation</vt:lpstr>
      <vt:lpstr>Desenarea grafului în Maya</vt:lpstr>
      <vt:lpstr>Parcurgerea drumului în combinație cu algoritmii de coliziune</vt:lpstr>
      <vt:lpstr>PowerPoint Presentation</vt:lpstr>
      <vt:lpstr>PowerPoint Presentation</vt:lpstr>
      <vt:lpstr>Concluzii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73</cp:revision>
  <dcterms:created xsi:type="dcterms:W3CDTF">2018-06-29T19:29:05Z</dcterms:created>
  <dcterms:modified xsi:type="dcterms:W3CDTF">2018-07-01T14:06:29Z</dcterms:modified>
</cp:coreProperties>
</file>

<file path=docProps/thumbnail.jpeg>
</file>